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5" r:id="rId3"/>
    <p:sldId id="257" r:id="rId4"/>
    <p:sldId id="258" r:id="rId5"/>
    <p:sldId id="281" r:id="rId6"/>
    <p:sldId id="260" r:id="rId7"/>
    <p:sldId id="277" r:id="rId8"/>
    <p:sldId id="267" r:id="rId9"/>
    <p:sldId id="278" r:id="rId10"/>
    <p:sldId id="291" r:id="rId11"/>
    <p:sldId id="294" r:id="rId12"/>
    <p:sldId id="269" r:id="rId13"/>
    <p:sldId id="271" r:id="rId14"/>
    <p:sldId id="270" r:id="rId15"/>
    <p:sldId id="279" r:id="rId16"/>
    <p:sldId id="272" r:id="rId17"/>
    <p:sldId id="295" r:id="rId18"/>
    <p:sldId id="284" r:id="rId19"/>
    <p:sldId id="286" r:id="rId20"/>
    <p:sldId id="285" r:id="rId21"/>
    <p:sldId id="288" r:id="rId22"/>
    <p:sldId id="275" r:id="rId23"/>
    <p:sldId id="292" r:id="rId24"/>
    <p:sldId id="287" r:id="rId25"/>
    <p:sldId id="289" r:id="rId26"/>
    <p:sldId id="290" r:id="rId27"/>
    <p:sldId id="280" r:id="rId28"/>
    <p:sldId id="262" r:id="rId29"/>
    <p:sldId id="293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5/10/relationships/revisionInfo" Target="revisionInfo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5/11/2017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5/11/2017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5/11/2017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5/11/2017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5/11/2017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4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39682" y="699654"/>
            <a:ext cx="9614645" cy="3329581"/>
          </a:xfrm>
        </p:spPr>
        <p:txBody>
          <a:bodyPr/>
          <a:lstStyle/>
          <a:p>
            <a:r>
              <a:rPr lang="en-US" altLang="zh-CN" sz="6000" dirty="0"/>
              <a:t>Chicago Crime Analysis</a:t>
            </a:r>
            <a:endParaRPr lang="zh-CN" altLang="en-US" sz="6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3226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58" y="1745673"/>
            <a:ext cx="9827911" cy="395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1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03312" y="477885"/>
            <a:ext cx="9848517" cy="1400530"/>
          </a:xfrm>
        </p:spPr>
        <p:txBody>
          <a:bodyPr/>
          <a:lstStyle/>
          <a:p>
            <a:r>
              <a:rPr lang="en-US" altLang="zh-CN" dirty="0"/>
              <a:t>Number of crimes in different month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606" y="1476462"/>
            <a:ext cx="7939151" cy="477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24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Number of crimes in different hours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742" y="1231386"/>
            <a:ext cx="8346888" cy="501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60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04912" y="2219173"/>
            <a:ext cx="8946541" cy="4195481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582" y="647626"/>
            <a:ext cx="8757217" cy="526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01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1265234"/>
            <a:ext cx="7898725" cy="474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95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724" y="700401"/>
            <a:ext cx="8477328" cy="509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36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311" y="2052918"/>
            <a:ext cx="5519242" cy="33174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93" y="2052918"/>
            <a:ext cx="5535785" cy="332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511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58" y="1745673"/>
            <a:ext cx="9827911" cy="395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86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7856" y="416794"/>
            <a:ext cx="9404723" cy="1400530"/>
          </a:xfrm>
        </p:spPr>
        <p:txBody>
          <a:bodyPr/>
          <a:lstStyle/>
          <a:p>
            <a:r>
              <a:rPr lang="en-US" altLang="zh-CN" dirty="0"/>
              <a:t>Crime in different community area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908" y="1581729"/>
            <a:ext cx="8101348" cy="486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778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85" y="1043710"/>
            <a:ext cx="9669994" cy="501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77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Who need crime static Analysis?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7530" y="867455"/>
            <a:ext cx="2943225" cy="1552575"/>
          </a:xfrm>
          <a:prstGeom prst="rect">
            <a:avLst/>
          </a:prstGeom>
        </p:spPr>
      </p:pic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104293" y="2185757"/>
            <a:ext cx="8946541" cy="4195481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Residents want to live in a safe block</a:t>
            </a:r>
          </a:p>
          <a:p>
            <a:endParaRPr lang="en-US" altLang="zh-CN" sz="2800" dirty="0"/>
          </a:p>
          <a:p>
            <a:r>
              <a:rPr lang="en-US" altLang="zh-CN" sz="2800" dirty="0"/>
              <a:t>City official wants to control the crime rate</a:t>
            </a:r>
          </a:p>
          <a:p>
            <a:endParaRPr lang="en-US" altLang="zh-CN" sz="2800" dirty="0"/>
          </a:p>
          <a:p>
            <a:r>
              <a:rPr lang="en-US" altLang="zh-CN" sz="2800" dirty="0"/>
              <a:t>Police want to stop crime effectively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91240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4220" y="452718"/>
            <a:ext cx="9404723" cy="1400530"/>
          </a:xfrm>
        </p:spPr>
        <p:txBody>
          <a:bodyPr/>
          <a:lstStyle/>
          <a:p>
            <a:pPr algn="ctr"/>
            <a:r>
              <a:rPr lang="en-US" altLang="zh-CN" dirty="0"/>
              <a:t>PER CAPITA INCOME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882" y="1152983"/>
            <a:ext cx="9108761" cy="547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6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4293" y="2052918"/>
            <a:ext cx="8946541" cy="4195481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10" y="1941775"/>
            <a:ext cx="5485906" cy="32973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172" y="1941775"/>
            <a:ext cx="5510343" cy="331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056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45" y="990737"/>
            <a:ext cx="11154094" cy="405122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0873" y="5041961"/>
            <a:ext cx="3459307" cy="167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172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87" y="1754909"/>
            <a:ext cx="9505575" cy="38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90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91" y="421761"/>
            <a:ext cx="9086617" cy="5539989"/>
          </a:xfrm>
          <a:prstGeom prst="rect">
            <a:avLst/>
          </a:prstGeom>
        </p:spPr>
      </p:pic>
      <p:cxnSp>
        <p:nvCxnSpPr>
          <p:cNvPr id="12" name="直接连接符 11"/>
          <p:cNvCxnSpPr>
            <a:cxnSpLocks/>
          </p:cNvCxnSpPr>
          <p:nvPr/>
        </p:nvCxnSpPr>
        <p:spPr>
          <a:xfrm flipV="1">
            <a:off x="2272145" y="1708727"/>
            <a:ext cx="6539346" cy="3722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4796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92" y="642795"/>
            <a:ext cx="9181379" cy="5518596"/>
          </a:xfrm>
          <a:prstGeom prst="rect">
            <a:avLst/>
          </a:prstGeom>
        </p:spPr>
      </p:pic>
      <p:cxnSp>
        <p:nvCxnSpPr>
          <p:cNvPr id="12" name="直接连接符 11"/>
          <p:cNvCxnSpPr>
            <a:cxnSpLocks/>
          </p:cNvCxnSpPr>
          <p:nvPr/>
        </p:nvCxnSpPr>
        <p:spPr>
          <a:xfrm>
            <a:off x="1967345" y="4174836"/>
            <a:ext cx="6724073" cy="1191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449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33" y="969818"/>
            <a:ext cx="11453924" cy="454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068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Correlation between crimes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608483"/>
            <a:ext cx="5086375" cy="30572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577" y="1608483"/>
            <a:ext cx="5086375" cy="305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590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4220" y="652388"/>
            <a:ext cx="9404723" cy="1400530"/>
          </a:xfrm>
        </p:spPr>
        <p:txBody>
          <a:bodyPr/>
          <a:lstStyle/>
          <a:p>
            <a:pPr algn="ctr"/>
            <a:r>
              <a:rPr lang="en-US" altLang="zh-CN" dirty="0"/>
              <a:t>Heatmap of Theft&amp; Battery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80" y="2145339"/>
            <a:ext cx="4278633" cy="41132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383" y="2145339"/>
            <a:ext cx="4329232" cy="41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07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11500" dirty="0"/>
              <a:t>Thanks</a:t>
            </a:r>
            <a:endParaRPr lang="zh-CN" altLang="en-US" sz="11500" dirty="0"/>
          </a:p>
        </p:txBody>
      </p:sp>
    </p:spTree>
    <p:extLst>
      <p:ext uri="{BB962C8B-B14F-4D97-AF65-F5344CB8AC3E}">
        <p14:creationId xmlns:p14="http://schemas.microsoft.com/office/powerpoint/2010/main" val="533479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Sample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44" y="2176805"/>
            <a:ext cx="10080255" cy="340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995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45" y="359693"/>
            <a:ext cx="8265771" cy="618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840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97" y="960581"/>
            <a:ext cx="7004765" cy="421031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899" y="0"/>
            <a:ext cx="4419983" cy="671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950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2141" y="167676"/>
            <a:ext cx="8668693" cy="6317215"/>
          </a:xfrm>
        </p:spPr>
      </p:pic>
    </p:spTree>
    <p:extLst>
      <p:ext uri="{BB962C8B-B14F-4D97-AF65-F5344CB8AC3E}">
        <p14:creationId xmlns:p14="http://schemas.microsoft.com/office/powerpoint/2010/main" val="3137380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1278" y="293327"/>
            <a:ext cx="9404723" cy="1400530"/>
          </a:xfrm>
        </p:spPr>
        <p:txBody>
          <a:bodyPr/>
          <a:lstStyle/>
          <a:p>
            <a:pPr algn="ctr"/>
            <a:r>
              <a:rPr lang="en-US" altLang="zh-CN" dirty="0"/>
              <a:t>Crime analysis</a:t>
            </a:r>
            <a:br>
              <a:rPr lang="en-US" altLang="zh-CN" dirty="0"/>
            </a:br>
            <a:endParaRPr lang="zh-CN" altLang="en-US" dirty="0"/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</p:nvPr>
        </p:nvGraphicFramePr>
        <p:xfrm>
          <a:off x="3681413" y="3619976"/>
          <a:ext cx="3790950" cy="1061085"/>
        </p:xfrm>
        <a:graphic>
          <a:graphicData uri="http://schemas.openxmlformats.org/drawingml/2006/table">
            <a:tbl>
              <a:tblPr/>
              <a:tblGrid>
                <a:gridCol w="3790950">
                  <a:extLst>
                    <a:ext uri="{9D8B030D-6E8A-4147-A177-3AD203B41FA5}">
                      <a16:colId xmlns:a16="http://schemas.microsoft.com/office/drawing/2014/main" val="42715584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base"/>
                      <a:br>
                        <a:rPr lang="en-US" dirty="0">
                          <a:solidFill>
                            <a:srgbClr val="2C2C2C"/>
                          </a:solidFill>
                          <a:effectLst/>
                        </a:rPr>
                      </a:br>
                      <a:r>
                        <a:rPr lang="en-US" dirty="0">
                          <a:solidFill>
                            <a:srgbClr val="2C2C2C"/>
                          </a:solidFill>
                          <a:effectLst/>
                        </a:rPr>
                        <a:t>Indicates whether an arrest was made.</a:t>
                      </a:r>
                    </a:p>
                  </a:txBody>
                  <a:tcPr marL="142875" marR="142875" marT="95250" marB="14287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7694"/>
                  </a:ext>
                </a:extLst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443" y="1291249"/>
            <a:ext cx="6990391" cy="4195933"/>
          </a:xfrm>
          <a:prstGeom prst="rect">
            <a:avLst/>
          </a:prstGeom>
        </p:spPr>
      </p:pic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267927"/>
              </p:ext>
            </p:extLst>
          </p:nvPr>
        </p:nvGraphicFramePr>
        <p:xfrm>
          <a:off x="7658218" y="4574582"/>
          <a:ext cx="3790950" cy="786765"/>
        </p:xfrm>
        <a:graphic>
          <a:graphicData uri="http://schemas.openxmlformats.org/drawingml/2006/table">
            <a:tbl>
              <a:tblPr/>
              <a:tblGrid>
                <a:gridCol w="3790950">
                  <a:extLst>
                    <a:ext uri="{9D8B030D-6E8A-4147-A177-3AD203B41FA5}">
                      <a16:colId xmlns:a16="http://schemas.microsoft.com/office/drawing/2014/main" val="3199819039"/>
                    </a:ext>
                  </a:extLst>
                </a:gridCol>
              </a:tblGrid>
              <a:tr h="671901"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solidFill>
                            <a:srgbClr val="2C2C2C"/>
                          </a:solidFill>
                          <a:effectLst/>
                        </a:rPr>
                        <a:t>Indicates whether an arrest was made.</a:t>
                      </a:r>
                    </a:p>
                  </a:txBody>
                  <a:tcPr marL="142875" marR="142875" marT="95250" marB="14287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684379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3035701" y="5629013"/>
            <a:ext cx="4329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Did a high criminal arrest rate help to reduce the crime number?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035" y="2285882"/>
            <a:ext cx="27813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05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5586790"/>
              </p:ext>
            </p:extLst>
          </p:nvPr>
        </p:nvGraphicFramePr>
        <p:xfrm>
          <a:off x="1886762" y="920672"/>
          <a:ext cx="7534330" cy="5327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r:id="rId3" imgW="4276800" imgH="3024000" progId="">
                  <p:embed/>
                </p:oleObj>
              </mc:Choice>
              <mc:Fallback>
                <p:oleObj r:id="rId3" imgW="4276800" imgH="3024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86762" y="920672"/>
                        <a:ext cx="7534330" cy="532772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93167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69" y="1330036"/>
            <a:ext cx="10309125" cy="516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947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382</TotalTime>
  <Words>84</Words>
  <Application>Microsoft Office PowerPoint</Application>
  <PresentationFormat>宽屏</PresentationFormat>
  <Paragraphs>19</Paragraphs>
  <Slides>29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29</vt:i4>
      </vt:variant>
    </vt:vector>
  </HeadingPairs>
  <TitlesOfParts>
    <vt:vector size="34" baseType="lpstr">
      <vt:lpstr>宋体</vt:lpstr>
      <vt:lpstr>Arial</vt:lpstr>
      <vt:lpstr>Century Gothic</vt:lpstr>
      <vt:lpstr>Wingdings 3</vt:lpstr>
      <vt:lpstr>离子</vt:lpstr>
      <vt:lpstr>Chicago Crime Analysis</vt:lpstr>
      <vt:lpstr>Who need crime static Analysis?</vt:lpstr>
      <vt:lpstr>Data Sample</vt:lpstr>
      <vt:lpstr>PowerPoint 演示文稿</vt:lpstr>
      <vt:lpstr>PowerPoint 演示文稿</vt:lpstr>
      <vt:lpstr>PowerPoint 演示文稿</vt:lpstr>
      <vt:lpstr>Crime analysis </vt:lpstr>
      <vt:lpstr>PowerPoint 演示文稿</vt:lpstr>
      <vt:lpstr>PowerPoint 演示文稿</vt:lpstr>
      <vt:lpstr>PowerPoint 演示文稿</vt:lpstr>
      <vt:lpstr>Number of crimes in different month</vt:lpstr>
      <vt:lpstr>Number of crimes in different hours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Crime in different community area</vt:lpstr>
      <vt:lpstr>PowerPoint 演示文稿</vt:lpstr>
      <vt:lpstr>PER CAPITA INCOME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Correlation between crimes</vt:lpstr>
      <vt:lpstr>Heatmap of Theft&amp; Battery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hong wei</dc:creator>
  <cp:lastModifiedBy>hong wei</cp:lastModifiedBy>
  <cp:revision>31</cp:revision>
  <dcterms:created xsi:type="dcterms:W3CDTF">2017-05-03T08:40:57Z</dcterms:created>
  <dcterms:modified xsi:type="dcterms:W3CDTF">2017-05-11T09:54:07Z</dcterms:modified>
</cp:coreProperties>
</file>